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1" r:id="rId2"/>
    <p:sldMasterId id="2147483763" r:id="rId3"/>
  </p:sldMasterIdLst>
  <p:notesMasterIdLst>
    <p:notesMasterId r:id="rId63"/>
  </p:notesMasterIdLst>
  <p:sldIdLst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112" d="100"/>
          <a:sy n="112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8A109-8126-4D67-9CF9-7F407D465ED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EF20-4D14-473E-A5EA-9812F8B5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Who we are 2. Activities 3. Funding</a:t>
            </a:r>
          </a:p>
          <a:p>
            <a:endParaRPr lang="en-GB" dirty="0" smtClean="0"/>
          </a:p>
          <a:p>
            <a:r>
              <a:rPr lang="en-GB" dirty="0" smtClean="0"/>
              <a:t>Reminder of</a:t>
            </a:r>
            <a:r>
              <a:rPr lang="en-GB" baseline="0" dirty="0" smtClean="0"/>
              <a:t> process of elaboration of this PWB: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Preliminary consultation with West African regional organisation in Paris on 16 April 2014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Discussion of draft PWB with Members in Strategy and Policy Group meeting on 17 </a:t>
            </a:r>
            <a:r>
              <a:rPr lang="en-GB" baseline="0" dirty="0" err="1" smtClean="0"/>
              <a:t>june</a:t>
            </a:r>
            <a:r>
              <a:rPr lang="en-GB" baseline="0" dirty="0" smtClean="0"/>
              <a:t>; approval in principle of proposed orientations and activities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Finalisation</a:t>
            </a:r>
            <a:r>
              <a:rPr lang="en-GB" baseline="0" dirty="0" smtClean="0"/>
              <a:t> of financing plan with Members and partners, circulation of final version to Members for approval by written procedure in October. </a:t>
            </a:r>
            <a:r>
              <a:rPr lang="en-GB" baseline="0" smtClean="0"/>
              <a:t>Final approval date 3 November 2014.</a:t>
            </a:r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364A-E830-4AE1-9FA8-20030200658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55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wac-template-cov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  <a:prstGeom prst="rect">
            <a:avLst/>
          </a:prstGeo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79263"/>
            <a:ext cx="1742400" cy="578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9" y="345972"/>
            <a:ext cx="1268661" cy="1221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63" y="6079263"/>
            <a:ext cx="2389637" cy="667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TI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70" y="237600"/>
            <a:ext cx="7416000" cy="102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2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872" y="6356350"/>
            <a:ext cx="549424" cy="365125"/>
          </a:xfrm>
        </p:spPr>
        <p:txBody>
          <a:bodyPr/>
          <a:lstStyle>
            <a:lvl1pPr>
              <a:defRPr sz="1400" b="1"/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6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0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9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8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7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2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56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1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82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03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60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18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1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4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42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30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0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70" y="237600"/>
            <a:ext cx="7416000" cy="1022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95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6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4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6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9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1" y="413662"/>
            <a:ext cx="1032554" cy="9942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75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0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5" y="390169"/>
            <a:ext cx="737465" cy="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dirty="0" smtClean="0"/>
              <a:t>MAPS II </a:t>
            </a:r>
            <a:r>
              <a:rPr lang="en-GB" sz="3500" dirty="0" smtClean="0"/>
              <a:t> </a:t>
            </a:r>
            <a:br>
              <a:rPr lang="en-GB" sz="3500" dirty="0" smtClean="0"/>
            </a:br>
            <a:r>
              <a:rPr lang="en-GB" sz="3500" dirty="0" smtClean="0"/>
              <a:t>Atlas of </a:t>
            </a:r>
            <a:br>
              <a:rPr lang="en-GB" sz="3500" dirty="0" smtClean="0"/>
            </a:br>
            <a:r>
              <a:rPr lang="en-GB" sz="3500" dirty="0" smtClean="0"/>
              <a:t>the Sahara -Sahel</a:t>
            </a:r>
            <a:endParaRPr lang="en-GB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861774"/>
          </a:xfrm>
        </p:spPr>
        <p:txBody>
          <a:bodyPr/>
          <a:lstStyle/>
          <a:p>
            <a:pPr algn="ctr"/>
            <a:r>
              <a:rPr lang="en-GB" dirty="0" smtClean="0"/>
              <a:t>Chapters </a:t>
            </a:r>
            <a:r>
              <a:rPr lang="en-GB" dirty="0" smtClean="0"/>
              <a:t>2-10</a:t>
            </a:r>
          </a:p>
          <a:p>
            <a:pPr algn="ctr"/>
            <a:endParaRPr lang="en-GB" dirty="0"/>
          </a:p>
          <a:p>
            <a:pPr algn="ctr"/>
            <a:r>
              <a:rPr lang="en-GB" smtClean="0"/>
              <a:t>www.oecd.org/swac/maps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66" y="0"/>
            <a:ext cx="596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5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07" y="0"/>
            <a:ext cx="348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95250"/>
            <a:ext cx="7981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4" y="0"/>
            <a:ext cx="405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95250"/>
            <a:ext cx="7981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95250"/>
            <a:ext cx="74580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4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95250"/>
            <a:ext cx="69342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95250"/>
            <a:ext cx="85534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95250"/>
            <a:ext cx="77914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5250"/>
            <a:ext cx="8153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8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09" y="0"/>
            <a:ext cx="4832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0" y="0"/>
            <a:ext cx="6736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3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95250"/>
            <a:ext cx="8362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95250"/>
            <a:ext cx="88677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8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93" y="0"/>
            <a:ext cx="652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95250"/>
            <a:ext cx="72771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8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95250"/>
            <a:ext cx="82581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9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5250"/>
            <a:ext cx="7143750" cy="666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17" y="0"/>
            <a:ext cx="5336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5250"/>
            <a:ext cx="7143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95250"/>
            <a:ext cx="68675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12" y="0"/>
            <a:ext cx="401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4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95250"/>
            <a:ext cx="67437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8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66" y="0"/>
            <a:ext cx="596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1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79" y="0"/>
            <a:ext cx="5710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4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95250"/>
            <a:ext cx="68484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12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95250"/>
            <a:ext cx="6838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6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95250"/>
            <a:ext cx="67722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85" y="0"/>
            <a:ext cx="3731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5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95250"/>
            <a:ext cx="86391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8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95250"/>
            <a:ext cx="74199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69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48"/>
            <a:ext cx="9144000" cy="56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7" y="0"/>
            <a:ext cx="640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5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8" y="0"/>
            <a:ext cx="5345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92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95250"/>
            <a:ext cx="75152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66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95250"/>
            <a:ext cx="82391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1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01" y="0"/>
            <a:ext cx="440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80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95250"/>
            <a:ext cx="71723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25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95250"/>
            <a:ext cx="71723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47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39" y="0"/>
            <a:ext cx="560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2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97" y="0"/>
            <a:ext cx="655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1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40" y="0"/>
            <a:ext cx="2273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0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95250"/>
            <a:ext cx="74771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99" y="0"/>
            <a:ext cx="5593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08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5250"/>
            <a:ext cx="7734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6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95250"/>
            <a:ext cx="82200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9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95250"/>
            <a:ext cx="87725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95250"/>
            <a:ext cx="69246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41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28" y="0"/>
            <a:ext cx="5806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8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87" y="0"/>
            <a:ext cx="5016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5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GB" dirty="0" smtClean="0"/>
              <a:t>Atlas of the Sahara-Sahel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22238"/>
              </p:ext>
            </p:extLst>
          </p:nvPr>
        </p:nvGraphicFramePr>
        <p:xfrm>
          <a:off x="1547664" y="1268760"/>
          <a:ext cx="6107499" cy="503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431"/>
                <a:gridCol w="5603068"/>
              </a:tblGrid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 dirty="0">
                          <a:effectLst/>
                        </a:rPr>
                        <a:t>#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Title of Map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0.1 The geographic Sahel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0.2 The diplomatic Sahel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0.3 The Sahara-Sahel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 Relief and hydrography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1.2 The arid area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74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1.3 The partition into administrative subdivisions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1.4 The partition into nation states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1.5 Variability of isohyets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1.6 The Sahel, zone of uncertainty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1.7 Variation in isohyets between 1940–1967 and 1968–2000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1.8 Coefficient of variation for annual precipitation, 1901–2006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1.9 The Paleo-Sahara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 dirty="0">
                          <a:effectLst/>
                        </a:rPr>
                        <a:t>Map 1.10 The impossibility of choosing a limit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1.11 Precolonial routes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1.12 The road network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16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1.13 City population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1.14 Cities in West Africa, 2010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18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1.15 The weight of history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1.16 Kanem Bornu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1.17 Almoravid and Almohad Empires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21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1.18 Ghana, Mali and Songhay Empires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22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1.19 Hinges of the Saharan region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23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1.20 Route empires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24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1.21 Border negotiations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25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 dirty="0">
                          <a:effectLst/>
                        </a:rPr>
                        <a:t>Map 1.22 Colonial empire limits in 1914 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26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 dirty="0">
                          <a:effectLst/>
                        </a:rPr>
                        <a:t>Map 1.23 The process of independence 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r-FR" sz="1000" dirty="0" err="1">
                          <a:effectLst/>
                        </a:rPr>
                        <a:t>Map</a:t>
                      </a:r>
                      <a:r>
                        <a:rPr lang="fr-FR" sz="1000" dirty="0">
                          <a:effectLst/>
                        </a:rPr>
                        <a:t> 1.24 Population distribution 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r-FR" sz="1000">
                          <a:effectLst/>
                        </a:rPr>
                        <a:t>28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r-FR" sz="1000" dirty="0" err="1">
                          <a:effectLst/>
                        </a:rPr>
                        <a:t>Map</a:t>
                      </a:r>
                      <a:r>
                        <a:rPr lang="fr-FR" sz="1000" dirty="0">
                          <a:effectLst/>
                        </a:rPr>
                        <a:t> 1.25 Population </a:t>
                      </a:r>
                      <a:r>
                        <a:rPr lang="fr-FR" sz="1000" dirty="0" err="1">
                          <a:effectLst/>
                        </a:rPr>
                        <a:t>densities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29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Map 1.26 Linear density of population 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  <a:tr h="162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>
                          <a:effectLst/>
                        </a:rPr>
                        <a:t>30</a:t>
                      </a:r>
                      <a:endParaRPr lang="en-GB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000" dirty="0">
                          <a:effectLst/>
                        </a:rPr>
                        <a:t>Map 1.27 The impossible map (</a:t>
                      </a:r>
                      <a:r>
                        <a:rPr lang="en-GB" sz="1000" dirty="0" err="1">
                          <a:effectLst/>
                        </a:rPr>
                        <a:t>anamorphosis</a:t>
                      </a:r>
                      <a:r>
                        <a:rPr lang="en-GB" sz="1000" dirty="0">
                          <a:effectLst/>
                        </a:rPr>
                        <a:t> using inverse population density) 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480" marR="594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1510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26878"/>
              </p:ext>
            </p:extLst>
          </p:nvPr>
        </p:nvGraphicFramePr>
        <p:xfrm>
          <a:off x="1549440" y="332656"/>
          <a:ext cx="6478944" cy="622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109"/>
                <a:gridCol w="5943835"/>
              </a:tblGrid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#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Title of Map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1.28 Mines and industries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32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1.29 Hydrocarbons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1.30 Metals and minerals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1.31 Petroleum license blocks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1.32 Agricultural production systems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1.33 Water, oases and breeding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37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1.34 The evolution of migration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38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1.35 Outsourcing of European migration policies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39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1.36 Migrants in Tamanrasset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40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1.37 The enclave of Ceuta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1.38 Migratory movements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42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1.39 Routes of the Paris-Dakar Rally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1.40 Touristic attractions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1.41 Touristic sites and routes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1.42 Violent events by type between 1997 and 2012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46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1.43 Violent events between 1997 and 2012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47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1.44 Victims of violence between 1997 and 2012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1.45 The actors in conflicts in 2012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49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1.46 Violent events by type in 2012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1.47 Areas reported on by the French Ministry of Foreign and European Affairs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1.48 Violent events in 2012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52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2.1 Sahara-Sahelian countries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2.2 Urban areas in the Sahel, 1950 – 1980 – 2010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3.1 Petroleum in Niger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3.2 The Trans-Saharan Gas Pipeline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56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4.1 Trans-Saharan commerce according to Monod’s circulation zones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57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4.2 Trans-Saharan routes in the Middle Ages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58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4.3 Sahelian empires and their routes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59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4.4 Exploration itineraries 1770–1890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4.5 Trans-Saharan projects before independence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4.6 The OCRS and its hoped-for resources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62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4.7 Regional co-operation institutions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4.8 Morocco’s commercial expansion in Africa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4.9 Complementary economies?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  <a:tr h="172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Map 4.10 The trans-Saharan road gap 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0758" marR="707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152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0507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2"/>
              <a:cs typeface="Arial" pitchFamily="34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20209"/>
              </p:ext>
            </p:extLst>
          </p:nvPr>
        </p:nvGraphicFramePr>
        <p:xfrm>
          <a:off x="1604853" y="908720"/>
          <a:ext cx="6279515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638"/>
                <a:gridCol w="576087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#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Title of Map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66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5.1 The opening up of the Algerian territory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5.2 The role of Algeria’s Adrar rest stop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68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5.3 Migratory itineraries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69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6.1 Transhumance and nomadism in Sahelian countries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70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6.2 Transhumance and its adaptation to isohyets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6.3 Livestock systems in Mali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72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6.4 Major nomadic groups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6.5 Chad’s nomadic population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7.1 Border agglomerations, 2010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7.2 Border agglomerations with over 100 000 inhabitants, 2010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76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7.3 The working of border markets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77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7.4 West African border markets and Saharan border agglomerations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78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7.5 Border markets and potential cross-border functional region, 2010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79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7.6 Intergovernmental organisations, 2013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7.7 Sahara-Sahelian borders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 Chadian wars, 1964–2000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82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8.2 The advancement of the wall in Western Sahara, 1980–1987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8.3 Violent events between 1997 and 2012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8.4 An-Nahda electoral results in October 2011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8.5 Boko Haram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86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8.6 The ephemeral Azawad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87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8.7 Poverty in Mali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88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8.8 The truncated perception of ethnic groups in Mali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89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8.9 GSPC’s spatial organisation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90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Map 8.10 Location of incidents by terrorist group, 2003–2012 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1925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itchFamily="34" charset="2"/>
                <a:cs typeface="Arial" pitchFamily="34" charset="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2"/>
              <a:cs typeface="Arial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5866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86703"/>
              </p:ext>
            </p:extLst>
          </p:nvPr>
        </p:nvGraphicFramePr>
        <p:xfrm>
          <a:off x="1547664" y="530736"/>
          <a:ext cx="6279515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638"/>
                <a:gridCol w="576087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#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Title of Map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8.11 Communications network in northern Mali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92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8.12 The risk of Libyan explosion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8.13 Military expenditures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8.14 Chad faced with regional threats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8.15 Mauritania between the Maghreb and the Sahel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96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8.16 Niger faced with regional threats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97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8.17 African peace and security architecture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98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8.18 International initiatives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99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9.1 Major seizures of illicit weapons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9.2 Cigarettes’ long march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101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9.3 Cocaine seizures from 2005 to 2011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102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9.4 Cocaine flows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103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9.5 Hashish flows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104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Map 10.1 Border areas, some priorities 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>
                          <a:effectLst/>
                        </a:rPr>
                        <a:t>105</a:t>
                      </a:r>
                      <a:endParaRPr lang="en-GB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100" dirty="0">
                          <a:effectLst/>
                        </a:rPr>
                        <a:t>Map 10.2 Regional security responses 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2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95250"/>
            <a:ext cx="6819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95250"/>
            <a:ext cx="7200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38" y="0"/>
            <a:ext cx="6664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5" y="0"/>
            <a:ext cx="633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6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WAC-them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SWAC-theme</Template>
  <TotalTime>195</TotalTime>
  <Words>906</Words>
  <Application>Microsoft Office PowerPoint</Application>
  <PresentationFormat>On-screen Show (4:3)</PresentationFormat>
  <Paragraphs>230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SWAC-theme</vt:lpstr>
      <vt:lpstr>Custom Design</vt:lpstr>
      <vt:lpstr>1_Custom Design</vt:lpstr>
      <vt:lpstr>MAPS II   Atlas of  the Sahara -Sahel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Atlas of the Sahara-Sahel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WANJIRU Julia</dc:creator>
  <cp:lastModifiedBy>WANJIRU-SCHWARZ Julia</cp:lastModifiedBy>
  <cp:revision>15</cp:revision>
  <dcterms:created xsi:type="dcterms:W3CDTF">2018-05-16T21:11:32Z</dcterms:created>
  <dcterms:modified xsi:type="dcterms:W3CDTF">2018-05-18T07:38:21Z</dcterms:modified>
</cp:coreProperties>
</file>